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39250" cy="11982450"/>
  <p:custDataLst>
    <p:tags r:id="rId5"/>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5"/>
    <a:srgbClr val="EAEAEA"/>
    <a:srgbClr val="3399FF"/>
    <a:srgbClr val="A9A9BB"/>
    <a:srgbClr val="ABABB9"/>
    <a:srgbClr val="9E9EC6"/>
    <a:srgbClr val="9696D0"/>
    <a:srgbClr val="B5B5EF"/>
    <a:srgbClr val="ACA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654" autoAdjust="0"/>
  </p:normalViewPr>
  <p:slideViewPr>
    <p:cSldViewPr>
      <p:cViewPr>
        <p:scale>
          <a:sx n="28" d="100"/>
          <a:sy n="28" d="100"/>
        </p:scale>
        <p:origin x="1232" y="-1600"/>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50"/>
        <c:axId val="71757312"/>
        <c:axId val="75424896"/>
      </c:barChart>
      <c:catAx>
        <c:axId val="71757312"/>
        <c:scaling>
          <c:orientation val="minMax"/>
        </c:scaling>
        <c:delete val="0"/>
        <c:axPos val="b"/>
        <c:numFmt formatCode="General" sourceLinked="0"/>
        <c:majorTickMark val="out"/>
        <c:minorTickMark val="none"/>
        <c:tickLblPos val="nextTo"/>
        <c:crossAx val="75424896"/>
        <c:crosses val="autoZero"/>
        <c:auto val="0"/>
        <c:lblAlgn val="ctr"/>
        <c:lblOffset val="100"/>
        <c:noMultiLvlLbl val="0"/>
      </c:catAx>
      <c:valAx>
        <c:axId val="75424896"/>
        <c:scaling>
          <c:orientation val="minMax"/>
        </c:scaling>
        <c:delete val="0"/>
        <c:axPos val="l"/>
        <c:numFmt formatCode="General" sourceLinked="1"/>
        <c:majorTickMark val="out"/>
        <c:minorTickMark val="none"/>
        <c:tickLblPos val="nextTo"/>
        <c:crossAx val="7175731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drawing1.xml><?xml version="1.0" encoding="utf-8"?>
<c:userShapes xmlns:c="http://schemas.openxmlformats.org/drawingml/2006/chart">
  <cdr:relSizeAnchor xmlns:cdr="http://schemas.openxmlformats.org/drawingml/2006/chartDrawing">
    <cdr:from>
      <cdr:x>0</cdr:x>
      <cdr:y>0</cdr:y>
    </cdr:from>
    <cdr:to>
      <cdr:x>0.88603</cdr:x>
      <cdr:y>1</cdr:y>
    </cdr:to>
    <cdr:pic>
      <cdr:nvPicPr>
        <cdr:cNvPr id="7" name="图片 6">
          <a:extLst xmlns:a="http://schemas.openxmlformats.org/drawingml/2006/main">
            <a:ext uri="{FF2B5EF4-FFF2-40B4-BE49-F238E27FC236}">
              <a16:creationId xmlns:a16="http://schemas.microsoft.com/office/drawing/2014/main" id="{A54F1C0A-6649-4442-983D-572106CF5C2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8467272" cy="4725789"/>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smtId="4294967295"/>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smtId="4294967295"/>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dpi="0">
          <a:blip r:embed="rId13"/>
          <a:stretch>
            <a:fillRect/>
          </a:stretch>
        </p:blipFill>
        <p:spPr>
          <a:xfrm rot="16200000">
            <a:off x="-11506200" y="16459200"/>
            <a:ext cx="14274800" cy="4368800"/>
          </a:xfrm>
          <a:prstGeom prst="rect">
            <a:avLst/>
          </a:prstGeom>
        </p:spPr>
      </p:pic>
      <p:pic>
        <p:nvPicPr>
          <p:cNvPr id="3" name="New picture"/>
          <p:cNvPicPr/>
          <p:nvPr/>
        </p:nvPicPr>
        <p:blipFill dpi="0">
          <a:blip r:embed="rId13"/>
          <a:stretch>
            <a:fillRect/>
          </a:stretch>
        </p:blipFill>
        <p:spPr>
          <a:xfrm rot="5400000">
            <a:off x="41122600" y="16459200"/>
            <a:ext cx="14274800" cy="4368800"/>
          </a:xfrm>
          <a:prstGeom prst="rect">
            <a:avLst/>
          </a:prstGeom>
        </p:spPr>
      </p:pic>
      <p:pic>
        <p:nvPicPr>
          <p:cNvPr id="4" name="New picture"/>
          <p:cNvPicPr/>
          <p:nvPr/>
        </p:nvPicPr>
        <p:blipFill dpi="0">
          <a:blip r:embed="rId14"/>
          <a:stretch>
            <a:fillRect/>
          </a:stretch>
        </p:blipFill>
        <p:spPr>
          <a:xfrm>
            <a:off x="6661150" y="33426400"/>
            <a:ext cx="30568900" cy="1549400"/>
          </a:xfrm>
          <a:prstGeom prst="rect">
            <a:avLst/>
          </a:prstGeom>
        </p:spPr>
      </p:pic>
      <p:sp>
        <p:nvSpPr>
          <p:cNvPr id="5" name="New shape"/>
          <p:cNvSpPr/>
          <p:nvPr/>
        </p:nvSpPr>
        <p:spPr>
          <a:xfrm>
            <a:off x="6661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4880">
                <a:solidFill>
                  <a:srgbClr val="808080"/>
                </a:solidFill>
              </a:rPr>
              <a:t>Template ID: multicolorgradients  Size: 48x36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smtId="4294967295"/>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rotWithShape="0">
          <a:gsLst>
            <a:gs pos="0">
              <a:schemeClr val="bg1"/>
            </a:gs>
            <a:gs pos="100000">
              <a:schemeClr val="tx2">
                <a:lumMod val="40000"/>
                <a:lumOff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2" name="Group 1"/>
          <p:cNvGrpSpPr/>
          <p:nvPr/>
        </p:nvGrpSpPr>
        <p:grpSpPr>
          <a:xfrm>
            <a:off x="387268" y="19050"/>
            <a:ext cx="43159785" cy="4941897"/>
            <a:chOff x="412914" y="495300"/>
            <a:chExt cx="43159785" cy="4941897"/>
          </a:xfrm>
          <a:solidFill>
            <a:srgbClr val="00B050"/>
          </a:solidFill>
        </p:grpSpPr>
        <p:sp>
          <p:nvSpPr>
            <p:cNvPr id="28" name="Text Box 241"/>
            <p:cNvSpPr txBox="1">
              <a:spLocks noChangeArrowheads="1"/>
            </p:cNvSpPr>
            <p:nvPr/>
          </p:nvSpPr>
          <p:spPr bwMode="auto">
            <a:xfrm>
              <a:off x="1054474" y="495301"/>
              <a:ext cx="41782253" cy="4610099"/>
            </a:xfrm>
            <a:prstGeom prst="rect">
              <a:avLst/>
            </a:prstGeom>
            <a:grp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35" name="Text Box 241"/>
            <p:cNvSpPr txBox="1">
              <a:spLocks noChangeArrowheads="1"/>
            </p:cNvSpPr>
            <p:nvPr/>
          </p:nvSpPr>
          <p:spPr bwMode="auto">
            <a:xfrm>
              <a:off x="412914" y="495300"/>
              <a:ext cx="43159785" cy="4941897"/>
            </a:xfrm>
            <a:prstGeom prst="rect">
              <a:avLst/>
            </a:prstGeom>
            <a:grpFill/>
            <a:ln w="25400">
              <a:solidFill>
                <a:schemeClr val="accent1"/>
              </a:solid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grpSp>
      <p:sp>
        <p:nvSpPr>
          <p:cNvPr id="36" name="Text Box 262"/>
          <p:cNvSpPr txBox="1">
            <a:spLocks noChangeArrowheads="1"/>
          </p:cNvSpPr>
          <p:nvPr/>
        </p:nvSpPr>
        <p:spPr bwMode="auto">
          <a:xfrm>
            <a:off x="11138765" y="1270063"/>
            <a:ext cx="21364801" cy="3718814"/>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BF0B"/>
                  </a:outerShdw>
                </a:effectLst>
              </a14:hiddenEffects>
            </a:ext>
          </a:extLst>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r>
              <a:rPr lang="zh-CN" altLang="zh-CN" sz="6000" dirty="0">
                <a:solidFill>
                  <a:schemeClr val="bg1"/>
                </a:solidFill>
                <a:effectLst/>
                <a:latin typeface="Arial Rounded MT Bold" panose="020F0704030504030204" pitchFamily="34" charset="0"/>
              </a:rPr>
              <a:t>A </a:t>
            </a:r>
            <a:r>
              <a:rPr lang="en-US" altLang="zh-CN" sz="6000" dirty="0">
                <a:solidFill>
                  <a:schemeClr val="bg1"/>
                </a:solidFill>
                <a:effectLst/>
                <a:latin typeface="Arial Rounded MT Bold" panose="020F0704030504030204" pitchFamily="34" charset="0"/>
              </a:rPr>
              <a:t>R</a:t>
            </a:r>
            <a:r>
              <a:rPr lang="en-US" altLang="zh-Hans" sz="6000" dirty="0">
                <a:solidFill>
                  <a:schemeClr val="bg1"/>
                </a:solidFill>
                <a:effectLst/>
                <a:latin typeface="Arial Rounded MT Bold" panose="020F0704030504030204" pitchFamily="34" charset="0"/>
              </a:rPr>
              <a:t>ecurrent Neural Network</a:t>
            </a:r>
            <a:r>
              <a:rPr lang="zh-CN" altLang="zh-CN" sz="6000" dirty="0">
                <a:solidFill>
                  <a:schemeClr val="bg1"/>
                </a:solidFill>
                <a:effectLst/>
                <a:latin typeface="Arial Rounded MT Bold" panose="020F0704030504030204" pitchFamily="34" charset="0"/>
              </a:rPr>
              <a:t> software that analyzes different variables in the environment to predict salmon spawning and</a:t>
            </a:r>
            <a:r>
              <a:rPr lang="en-US" altLang="zh-CN" sz="6000" dirty="0">
                <a:solidFill>
                  <a:schemeClr val="bg1"/>
                </a:solidFill>
                <a:effectLst/>
                <a:latin typeface="Arial Rounded MT Bold" panose="020F0704030504030204" pitchFamily="34" charset="0"/>
              </a:rPr>
              <a:t> provide data visualization</a:t>
            </a:r>
            <a:endParaRPr lang="zh-CN" altLang="zh-CN" sz="6000" dirty="0">
              <a:solidFill>
                <a:schemeClr val="bg1"/>
              </a:solidFill>
              <a:effectLst/>
              <a:latin typeface="Arial Rounded MT Bold" panose="020F0704030504030204" pitchFamily="34" charset="0"/>
            </a:endParaRPr>
          </a:p>
        </p:txBody>
      </p:sp>
      <p:sp>
        <p:nvSpPr>
          <p:cNvPr id="37" name="Text Box 242"/>
          <p:cNvSpPr txBox="1">
            <a:spLocks noChangeArrowheads="1"/>
          </p:cNvSpPr>
          <p:nvPr/>
        </p:nvSpPr>
        <p:spPr bwMode="auto">
          <a:xfrm>
            <a:off x="304800" y="6553508"/>
            <a:ext cx="10007023" cy="10125849"/>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endParaRPr lang="en-US" altLang="zh-CN" sz="2000" dirty="0">
              <a:effectLst/>
            </a:endParaRPr>
          </a:p>
          <a:p>
            <a:r>
              <a:rPr lang="zh-CN" altLang="zh-CN" sz="2000" dirty="0">
                <a:effectLst/>
              </a:rPr>
              <a:t>The software that is created to solve this problem is a statistical analysis software that uses machine learning to analyze the relationship between variables and predict salmon spawning. In the current market, there are many softwares that are designed to be utilized by companies with huge data sets. Due to the complexity of the statistical analysis softwares, these softwares are not useful to students who are trying to understand the environment. In addition, the current statistical analysis apps are not specific to analyzing and predicting the salmon population. Therefore, even if students could use the current statistical analysis software, they would not get an accurate prediction of salmon spawning. </a:t>
            </a:r>
          </a:p>
          <a:p>
            <a:r>
              <a:rPr lang="zh-CN" altLang="zh-CN" sz="2000" dirty="0">
                <a:effectLst/>
              </a:rPr>
              <a:t> </a:t>
            </a:r>
          </a:p>
          <a:p>
            <a:r>
              <a:rPr lang="zh-CN" altLang="zh-CN" sz="2000" dirty="0">
                <a:effectLst/>
              </a:rPr>
              <a:t> The environmental statistical analysis software I'm creating differs from the previous statistical analysis applications. The interface consists of a csv file that includes variables of the environment including river temperature, river level, and precipitation. On the other hand, the output of the software would be the amount of salmon spawning. </a:t>
            </a:r>
          </a:p>
          <a:p>
            <a:r>
              <a:rPr lang="zh-CN" altLang="zh-CN" sz="2000" dirty="0">
                <a:effectLst/>
              </a:rPr>
              <a:t> </a:t>
            </a:r>
          </a:p>
          <a:p>
            <a:r>
              <a:rPr lang="zh-CN" altLang="zh-CN" sz="2000" dirty="0">
                <a:effectLst/>
              </a:rPr>
              <a:t>This software includes a database that is able to be compared with the data that is inputted by a user. This feature saves valuable time, because users normally have to enter data into their own database. The database contains variables such as temperature, precipitation, salmon population and river levels from previous years in the Chekamus region. When a user inputs the current temperature, precipitation, and river level. The software gives a prediction of the amount of salmon spawning. More importantly, it shows the trend of the temperature from past data, explaining to people the meaning of the inputted data. A cool feature of this software is the correlation coefficient (r). For example, we often say that the number of salmon is related to  temperature, river level and precipitation. The database which contains the number of salmon and the other three variables could explain the significance of relationship between these variables. </a:t>
            </a:r>
          </a:p>
          <a:p>
            <a:r>
              <a:rPr lang="zh-CN" altLang="zh-CN" sz="2000" dirty="0">
                <a:effectLst/>
              </a:rPr>
              <a:t> </a:t>
            </a:r>
          </a:p>
          <a:p>
            <a:r>
              <a:rPr lang="en-US" altLang="zh-CN" sz="2000" dirty="0">
                <a:effectLst/>
              </a:rPr>
              <a:t>There are two types of forecasts — preseason and in season. Preseason forecasting helps the industry gear up for fishing and processing. “These forecasts give you an idea of the magnitude of salmon returns we expect to see in the upcoming year,” said Andy McGregor, fisheries scientist for Fish and Game. The software that I have created is a preseason forecast software. </a:t>
            </a:r>
          </a:p>
        </p:txBody>
      </p:sp>
      <p:sp>
        <p:nvSpPr>
          <p:cNvPr id="38" name="Text Box 247"/>
          <p:cNvSpPr txBox="1">
            <a:spLocks noChangeArrowheads="1"/>
          </p:cNvSpPr>
          <p:nvPr/>
        </p:nvSpPr>
        <p:spPr bwMode="auto">
          <a:xfrm>
            <a:off x="258332" y="17921359"/>
            <a:ext cx="10075305" cy="15111829"/>
          </a:xfrm>
          <a:prstGeom prst="rect">
            <a:avLst/>
          </a:prstGeom>
          <a:solidFill>
            <a:schemeClr val="accent3">
              <a:lumMod val="20000"/>
              <a:lumOff val="80000"/>
            </a:schemeClr>
          </a:solidFill>
          <a:ln w="57150" cmpd="thinThick">
            <a:noFill/>
            <a:miter lim="800000"/>
          </a:ln>
          <a:extLst/>
        </p:spPr>
        <p:txBody>
          <a:bodyPr wrap="square" lIns="182880" tIns="91440" rIns="182880" bIns="182880">
            <a:spAutoFit/>
          </a:bodyPr>
          <a:lstStyle>
            <a:defPPr>
              <a:defRPr kern="1200" smtId="4294967295"/>
            </a:defPPr>
            <a:lvl1pPr defTabSz="612775">
              <a:defRPr sz="2400">
                <a:solidFill>
                  <a:schemeClr val="tx1"/>
                </a:solidFill>
                <a:latin typeface="Times New Roman" pitchFamily="18" charset="0"/>
              </a:defRPr>
            </a:lvl1pPr>
            <a:lvl2pPr marL="685800" indent="-227013"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pPr lvl="1">
              <a:lnSpc>
                <a:spcPct val="120000"/>
              </a:lnSpc>
              <a:buFontTx/>
              <a:buChar char="•"/>
            </a:pPr>
            <a:endParaRPr lang="en-US" altLang="zh-CN" sz="2800" dirty="0">
              <a:ea typeface="ＭＳ Ｐゴシック" charset="-128"/>
            </a:endParaRPr>
          </a:p>
          <a:p>
            <a:endParaRPr lang="en-US" altLang="zh-CN" sz="2800" dirty="0">
              <a:ea typeface="ＭＳ Ｐゴシック" charset="-128"/>
            </a:endParaRPr>
          </a:p>
          <a:p>
            <a:endParaRPr lang="en-US" altLang="zh-CN" b="1" u="sng" dirty="0">
              <a:effectLst/>
            </a:endParaRPr>
          </a:p>
          <a:p>
            <a:r>
              <a:rPr lang="zh-CN" altLang="zh-CN" b="1" u="sng" dirty="0">
                <a:effectLst/>
              </a:rPr>
              <a:t>The importance of Salmon (the dependent variable)</a:t>
            </a:r>
            <a:endParaRPr lang="zh-CN" altLang="zh-CN" sz="2000" b="1" dirty="0">
              <a:effectLst/>
            </a:endParaRPr>
          </a:p>
          <a:p>
            <a:r>
              <a:rPr lang="zh-CN" altLang="zh-CN" dirty="0">
                <a:effectLst/>
              </a:rPr>
              <a:t>In my experiment salmon spawning was considered the dependent variable and the output of the software because of the important role that it plays in the environment. Salmon serve as a central component to human’s pacific experience. More than 137 species depend on the marine-rich nutrients that salmon provide. Millions of people rely on salmon as a healthy food source. Moreover, salmon has become central to the food culture of native people. </a:t>
            </a:r>
            <a:r>
              <a:rPr lang="en-US" altLang="zh-CN" dirty="0">
                <a:effectLst/>
              </a:rPr>
              <a:t>However, the salmon return in recent years have not been positive in any way. In fact, the 2017 BC salmon return was considered very low compared to average salmon return. </a:t>
            </a:r>
          </a:p>
          <a:p>
            <a:r>
              <a:rPr lang="en-US" altLang="zh-CN" b="1" dirty="0">
                <a:effectLst/>
              </a:rPr>
              <a:t> </a:t>
            </a:r>
            <a:r>
              <a:rPr lang="zh-CN" altLang="zh-CN" b="1" u="sng" dirty="0">
                <a:effectLst/>
              </a:rPr>
              <a:t>River Temperature</a:t>
            </a:r>
            <a:endParaRPr lang="zh-CN" altLang="zh-CN" b="1" dirty="0">
              <a:effectLst/>
            </a:endParaRPr>
          </a:p>
          <a:p>
            <a:r>
              <a:rPr lang="zh-CN" altLang="zh-CN" dirty="0">
                <a:effectLst/>
              </a:rPr>
              <a:t>The Fraser River is heating up because of climate change and an increasing number of salmon are dying in the warmer water from diseases or parasites or are simply dropping dead from cardiac collapse, a federal judicial inquiry has been told. It is a fact that 50 percent of the salmon that return to the river die before they reach the spawning beds. </a:t>
            </a:r>
            <a:endParaRPr lang="en-US" altLang="zh-CN" dirty="0">
              <a:effectLst/>
            </a:endParaRPr>
          </a:p>
          <a:p>
            <a:r>
              <a:rPr lang="zh-CN" altLang="zh-CN" b="1" u="sng" dirty="0">
                <a:effectLst/>
              </a:rPr>
              <a:t>River Level(water discharge)</a:t>
            </a:r>
            <a:endParaRPr lang="en-US" altLang="zh-CN" b="1" u="sng" dirty="0">
              <a:effectLst/>
            </a:endParaRPr>
          </a:p>
          <a:p>
            <a:r>
              <a:rPr lang="zh-CN" altLang="zh-CN" dirty="0">
                <a:effectLst/>
              </a:rPr>
              <a:t> Altering natural flows in rivers and streams can also directly affect salmon by increasing water temperatures which can cause fish stress. </a:t>
            </a:r>
            <a:endParaRPr lang="en-US" altLang="zh-CN" dirty="0">
              <a:effectLst/>
            </a:endParaRPr>
          </a:p>
          <a:p>
            <a:r>
              <a:rPr lang="zh-CN" altLang="zh-CN" b="1" u="sng" dirty="0">
                <a:effectLst/>
              </a:rPr>
              <a:t>Temperature</a:t>
            </a:r>
          </a:p>
          <a:p>
            <a:r>
              <a:rPr lang="en-US" altLang="zh-CN" dirty="0">
                <a:effectLst/>
              </a:rPr>
              <a:t> </a:t>
            </a:r>
            <a:r>
              <a:rPr lang="zh-CN" altLang="zh-CN" dirty="0">
                <a:effectLst/>
              </a:rPr>
              <a:t>Temperature could impact the salmon population to a great extent. </a:t>
            </a:r>
            <a:endParaRPr lang="en-US" altLang="zh-CN" dirty="0">
              <a:effectLst/>
            </a:endParaRPr>
          </a:p>
          <a:p>
            <a:r>
              <a:rPr lang="zh-CN" altLang="zh-CN" b="1" u="sng" dirty="0">
                <a:effectLst/>
              </a:rPr>
              <a:t>Precipitation</a:t>
            </a:r>
            <a:endParaRPr lang="en-US" altLang="zh-CN" b="1" u="sng" dirty="0">
              <a:effectLst/>
            </a:endParaRPr>
          </a:p>
          <a:p>
            <a:r>
              <a:rPr lang="zh-CN" altLang="zh-CN" dirty="0">
                <a:effectLst/>
              </a:rPr>
              <a:t>Rain influence salmon spawning in different ways. Rain could be a benefactor to salmon, it helps cool down the water to temperatures salmon prefer, and spring rains stir up sediment in the water-helping young salmon stay hidden from predators. Rain washes away the chemical “scent” of the watershed downstream, allowing adult salmon to navigate back to the streams where they were born. Rain also raises the level of rivers, giving salmons the capability to go to places that are usually inaccessible. The precipitation data below is taken from a weather station at Kamloops. Kamloops is located in the interior of BC, and most of the biggest salmon hatcheries are in Kamloops</a:t>
            </a:r>
            <a:r>
              <a:rPr lang="en-US" altLang="zh-CN" dirty="0">
                <a:effectLst/>
              </a:rPr>
              <a:t>.</a:t>
            </a:r>
          </a:p>
        </p:txBody>
      </p:sp>
      <p:grpSp>
        <p:nvGrpSpPr>
          <p:cNvPr id="39" name="Group 38"/>
          <p:cNvGrpSpPr/>
          <p:nvPr/>
        </p:nvGrpSpPr>
        <p:grpSpPr>
          <a:xfrm>
            <a:off x="355892" y="5522713"/>
            <a:ext cx="10007023" cy="946293"/>
            <a:chOff x="1066799" y="5958162"/>
            <a:chExt cx="11007725" cy="946293"/>
          </a:xfrm>
          <a:solidFill>
            <a:srgbClr val="00B050"/>
          </a:solidFill>
        </p:grpSpPr>
        <p:sp>
          <p:nvSpPr>
            <p:cNvPr id="4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4400" b="1" dirty="0">
                  <a:solidFill>
                    <a:schemeClr val="bg1"/>
                  </a:solidFill>
                  <a:latin typeface="Lucida Sans" pitchFamily="34" charset="0"/>
                  <a:ea typeface="SimSun" pitchFamily="2" charset="-122"/>
                  <a:cs typeface="Lucida Sans" pitchFamily="34" charset="0"/>
                </a:rPr>
                <a:t>Introduction</a:t>
              </a:r>
              <a:endParaRPr lang="en-US" altLang="zh-CN" sz="3200" b="1" dirty="0">
                <a:solidFill>
                  <a:schemeClr val="bg1"/>
                </a:solidFill>
                <a:latin typeface="Lucida Sans" pitchFamily="34" charset="0"/>
                <a:ea typeface="SimSun" pitchFamily="2" charset="-122"/>
                <a:cs typeface="Lucida Sans" pitchFamily="34" charset="0"/>
              </a:endParaRPr>
            </a:p>
          </p:txBody>
        </p:sp>
      </p:grpSp>
      <p:grpSp>
        <p:nvGrpSpPr>
          <p:cNvPr id="42" name="Group 41"/>
          <p:cNvGrpSpPr/>
          <p:nvPr/>
        </p:nvGrpSpPr>
        <p:grpSpPr>
          <a:xfrm>
            <a:off x="254870" y="16747171"/>
            <a:ext cx="10007023" cy="946293"/>
            <a:chOff x="1122903" y="3896157"/>
            <a:chExt cx="11007725" cy="946293"/>
          </a:xfrm>
          <a:solidFill>
            <a:srgbClr val="00B050"/>
          </a:solidFill>
        </p:grpSpPr>
        <p:sp>
          <p:nvSpPr>
            <p:cNvPr id="43" name="Text Box 248"/>
            <p:cNvSpPr txBox="1">
              <a:spLocks noChangeArrowheads="1"/>
            </p:cNvSpPr>
            <p:nvPr/>
          </p:nvSpPr>
          <p:spPr bwMode="auto">
            <a:xfrm>
              <a:off x="1122903" y="3896157"/>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44" name="Text Box 248"/>
            <p:cNvSpPr txBox="1">
              <a:spLocks noChangeArrowheads="1"/>
            </p:cNvSpPr>
            <p:nvPr/>
          </p:nvSpPr>
          <p:spPr bwMode="auto">
            <a:xfrm>
              <a:off x="1312914" y="3997407"/>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Lucida Sans" pitchFamily="34" charset="0"/>
                  <a:ea typeface="SimSun" pitchFamily="2" charset="-122"/>
                  <a:cs typeface="Lucida Sans" pitchFamily="34" charset="0"/>
                </a:rPr>
                <a:t>Understanding the Backgrounds</a:t>
              </a:r>
              <a:endParaRPr lang="en-US" altLang="zh-CN" sz="3200" b="1" dirty="0">
                <a:solidFill>
                  <a:schemeClr val="bg1"/>
                </a:solidFill>
                <a:latin typeface="Lucida Sans" pitchFamily="34" charset="0"/>
                <a:ea typeface="SimSun" pitchFamily="2" charset="-122"/>
                <a:cs typeface="Lucida Sans" pitchFamily="34" charset="0"/>
              </a:endParaRPr>
            </a:p>
          </p:txBody>
        </p:sp>
      </p:grpSp>
      <p:sp>
        <p:nvSpPr>
          <p:cNvPr id="45" name="Text Box 244"/>
          <p:cNvSpPr txBox="1">
            <a:spLocks noChangeArrowheads="1"/>
          </p:cNvSpPr>
          <p:nvPr/>
        </p:nvSpPr>
        <p:spPr bwMode="auto">
          <a:xfrm>
            <a:off x="12370944" y="13566247"/>
            <a:ext cx="9903020" cy="13388280"/>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b="1" dirty="0">
              <a:effectLst/>
            </a:endParaRPr>
          </a:p>
          <a:p>
            <a:endParaRPr lang="en-US" altLang="zh-CN" sz="2800" b="1" dirty="0">
              <a:effectLst/>
            </a:endParaRPr>
          </a:p>
          <a:p>
            <a:endParaRPr lang="en-US" altLang="zh-CN" sz="2800"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endParaRPr lang="en-US" altLang="zh-CN" b="1" dirty="0">
              <a:effectLst/>
            </a:endParaRPr>
          </a:p>
          <a:p>
            <a:r>
              <a:rPr lang="zh-CN" altLang="zh-CN" b="1" dirty="0">
                <a:effectLst/>
              </a:rPr>
              <a:t>Here is how the program works.</a:t>
            </a:r>
            <a:r>
              <a:rPr lang="zh-CN" altLang="zh-CN" dirty="0">
                <a:effectLst/>
              </a:rPr>
              <a:t> When the program read a CSV file, it reads the data and these data are inputted in the input layer. Afterwards, the information is processed in the neural network. The computer simulates the perceptrons in the brain and are called perceptrons. In the Neural network, there are 5 layers of neural nets. The layers are the input layer, the hidden layer1, the hidden layer 2, the hidden layer3 and the output layer. </a:t>
            </a:r>
          </a:p>
          <a:p>
            <a:r>
              <a:rPr lang="zh-CN" altLang="zh-CN" dirty="0">
                <a:effectLst/>
              </a:rPr>
              <a:t> </a:t>
            </a:r>
          </a:p>
          <a:p>
            <a:r>
              <a:rPr lang="zh-CN" altLang="zh-CN" dirty="0">
                <a:effectLst/>
              </a:rPr>
              <a:t>In the program there is a variable called the regressor. We train the regressor with training data that allows it to analyze the relationship in the data. Training data includes the water temperature, air temperature, precipitation. </a:t>
            </a:r>
          </a:p>
          <a:p>
            <a:r>
              <a:rPr lang="zh-CN" altLang="zh-CN" dirty="0">
                <a:effectLst/>
              </a:rPr>
              <a:t> </a:t>
            </a:r>
          </a:p>
          <a:p>
            <a:r>
              <a:rPr lang="zh-CN" altLang="zh-CN" dirty="0">
                <a:effectLst/>
              </a:rPr>
              <a:t>When data is inputted in the input layer(taken in by the machine), the machine does an analysis about neural evolution on how the variables precipitation, water temperature, and water level relate. More specifically, it builds a neural network that contains the relationship between these variable. Through the neural network, the machine would perform an analysis and come up with a prediction. This prediction is compared with the actual salmon population. The difference between the prediction and the actual salmon population is called cost. Everytime the cost is returned back to the neural network and the machine tries to adjust the relationships between the variables to minimize the cost. Thus arriving closer and closer to an accurate prediction model. </a:t>
            </a:r>
          </a:p>
          <a:p>
            <a:r>
              <a:rPr lang="zh-CN" altLang="zh-CN" dirty="0">
                <a:effectLst/>
              </a:rPr>
              <a:t>I realized that three neural network layers gave me an accurate prediction. Firstly, the prediction rate was higher than conventional salmon forecasting models. Secondly, it took the program to run in less than a minute. </a:t>
            </a:r>
            <a:endParaRPr lang="en-US" altLang="zh-CN" dirty="0">
              <a:ea typeface="SimSun" pitchFamily="2" charset="-122"/>
            </a:endParaRPr>
          </a:p>
        </p:txBody>
      </p:sp>
      <p:sp>
        <p:nvSpPr>
          <p:cNvPr id="46" name="Text Box 258"/>
          <p:cNvSpPr txBox="1">
            <a:spLocks noChangeArrowheads="1"/>
          </p:cNvSpPr>
          <p:nvPr/>
        </p:nvSpPr>
        <p:spPr bwMode="auto">
          <a:xfrm>
            <a:off x="12933510" y="12619680"/>
            <a:ext cx="7839092"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dirty="0">
                <a:solidFill>
                  <a:schemeClr val="accent2">
                    <a:lumMod val="50000"/>
                  </a:schemeClr>
                </a:solidFill>
                <a:latin typeface="Arial"/>
              </a:rPr>
              <a:t>Performance of the Recurrent Neural Network Software Overtime</a:t>
            </a:r>
          </a:p>
        </p:txBody>
      </p:sp>
      <p:sp>
        <p:nvSpPr>
          <p:cNvPr id="47" name="Text Box 260"/>
          <p:cNvSpPr txBox="1">
            <a:spLocks noChangeArrowheads="1"/>
          </p:cNvSpPr>
          <p:nvPr/>
        </p:nvSpPr>
        <p:spPr bwMode="auto">
          <a:xfrm>
            <a:off x="22014069" y="12605167"/>
            <a:ext cx="783909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dirty="0">
                <a:solidFill>
                  <a:schemeClr val="accent2">
                    <a:lumMod val="50000"/>
                  </a:schemeClr>
                </a:solidFill>
                <a:latin typeface="Arial"/>
              </a:rPr>
              <a:t>Industry Ricker Model</a:t>
            </a:r>
          </a:p>
        </p:txBody>
      </p:sp>
      <p:sp>
        <p:nvSpPr>
          <p:cNvPr id="48" name="Text Box 261"/>
          <p:cNvSpPr txBox="1">
            <a:spLocks noChangeArrowheads="1"/>
          </p:cNvSpPr>
          <p:nvPr/>
        </p:nvSpPr>
        <p:spPr bwMode="auto">
          <a:xfrm>
            <a:off x="12278258" y="27616376"/>
            <a:ext cx="20249118" cy="3996735"/>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2800" b="1" dirty="0">
                <a:ea typeface="ＭＳ Ｐゴシック" charset="-128"/>
              </a:rPr>
              <a:t>Explanation of the Used Variables(Decision Tree Feature Importance)</a:t>
            </a:r>
          </a:p>
          <a:p>
            <a:pPr>
              <a:lnSpc>
                <a:spcPct val="125000"/>
              </a:lnSpc>
            </a:pPr>
            <a:r>
              <a:rPr lang="en-US" altLang="zh-CN" sz="2800" dirty="0">
                <a:effectLst/>
              </a:rPr>
              <a:t>It is true that variables such as locally built dams, wind levels, and other variables that are not evaluated could impact salmon population.  To find the variables that are most correlated to the salmon population I did lots of research about Salmon population but I also used a Decision Tree Feature Importance algorithm  that evaluated the association of the features I used in relation to the salmon population.  In the beginning I had other variables such as water level(height), wind speed, etc., that could have impacted the salmon population. However, they were eliminated either because they did not show a strong relationship with the salmon population using the Decision Tree Feature Importance algorithm or there was not enough scientific research backing the relationship of that variable and the salmon population. </a:t>
            </a:r>
          </a:p>
        </p:txBody>
      </p:sp>
      <p:grpSp>
        <p:nvGrpSpPr>
          <p:cNvPr id="49" name="Group 48"/>
          <p:cNvGrpSpPr/>
          <p:nvPr/>
        </p:nvGrpSpPr>
        <p:grpSpPr>
          <a:xfrm>
            <a:off x="11437726" y="5953110"/>
            <a:ext cx="21015748" cy="946293"/>
            <a:chOff x="1066799" y="5958162"/>
            <a:chExt cx="11007725" cy="946293"/>
          </a:xfrm>
          <a:solidFill>
            <a:srgbClr val="00B050"/>
          </a:solidFill>
        </p:grpSpPr>
        <p:sp>
          <p:nvSpPr>
            <p:cNvPr id="5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5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Hans" sz="4400" b="1" dirty="0">
                  <a:solidFill>
                    <a:schemeClr val="bg1"/>
                  </a:solidFill>
                  <a:latin typeface="Lucida Sans" pitchFamily="34" charset="0"/>
                  <a:ea typeface="SimSun" pitchFamily="2" charset="-122"/>
                  <a:cs typeface="Lucida Sans" pitchFamily="34" charset="0"/>
                </a:rPr>
                <a:t>The Deep Learning algorithm and its Performance </a:t>
              </a:r>
              <a:endParaRPr lang="en-US" altLang="zh-CN" sz="3200" b="1" dirty="0">
                <a:solidFill>
                  <a:schemeClr val="bg1"/>
                </a:solidFill>
                <a:latin typeface="Lucida Sans" pitchFamily="34" charset="0"/>
                <a:ea typeface="SimSun" pitchFamily="2" charset="-122"/>
                <a:cs typeface="Lucida Sans" pitchFamily="34" charset="0"/>
              </a:endParaRPr>
            </a:p>
          </p:txBody>
        </p:sp>
      </p:grpSp>
      <p:graphicFrame>
        <p:nvGraphicFramePr>
          <p:cNvPr id="52" name="Chart 51"/>
          <p:cNvGraphicFramePr/>
          <p:nvPr>
            <p:extLst>
              <p:ext uri="{D42A27DB-BD31-4B8C-83A1-F6EECF244321}">
                <p14:modId xmlns:p14="http://schemas.microsoft.com/office/powerpoint/2010/main" val="353197245"/>
              </p:ext>
            </p:extLst>
          </p:nvPr>
        </p:nvGraphicFramePr>
        <p:xfrm>
          <a:off x="12057292" y="7390011"/>
          <a:ext cx="9804504" cy="5114099"/>
        </p:xfrm>
        <a:graphic>
          <a:graphicData uri="http://schemas.openxmlformats.org/drawingml/2006/chart">
            <c:chart xmlns:c="http://schemas.openxmlformats.org/drawingml/2006/chart" xmlns:r="http://schemas.openxmlformats.org/officeDocument/2006/relationships" r:id="rId3"/>
          </a:graphicData>
        </a:graphic>
      </p:graphicFrame>
      <p:sp>
        <p:nvSpPr>
          <p:cNvPr id="55" name="Text Box 246"/>
          <p:cNvSpPr txBox="1">
            <a:spLocks noChangeArrowheads="1"/>
          </p:cNvSpPr>
          <p:nvPr/>
        </p:nvSpPr>
        <p:spPr bwMode="auto">
          <a:xfrm>
            <a:off x="33612365" y="21502057"/>
            <a:ext cx="9900908" cy="11356955"/>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marL="457200" indent="-457200" defTabSz="2154238">
              <a:defRPr sz="2400">
                <a:solidFill>
                  <a:schemeClr val="tx1"/>
                </a:solidFill>
                <a:latin typeface="Times New Roman" pitchFamily="18" charset="0"/>
              </a:defRPr>
            </a:lvl1pPr>
            <a:lvl2pPr marL="742950" indent="-285750" defTabSz="2154238">
              <a:defRPr sz="2400">
                <a:solidFill>
                  <a:schemeClr val="tx1"/>
                </a:solidFill>
                <a:latin typeface="Times New Roman" pitchFamily="18" charset="0"/>
              </a:defRPr>
            </a:lvl2pPr>
            <a:lvl3pPr marL="1143000" indent="-228600" defTabSz="2154238">
              <a:defRPr sz="2400">
                <a:solidFill>
                  <a:schemeClr val="tx1"/>
                </a:solidFill>
                <a:latin typeface="Times New Roman" pitchFamily="18" charset="0"/>
              </a:defRPr>
            </a:lvl3pPr>
            <a:lvl4pPr marL="1600200" indent="-228600" defTabSz="2154238">
              <a:defRPr sz="2400">
                <a:solidFill>
                  <a:schemeClr val="tx1"/>
                </a:solidFill>
                <a:latin typeface="Times New Roman" pitchFamily="18" charset="0"/>
              </a:defRPr>
            </a:lvl4pPr>
            <a:lvl5pPr marL="2057400" indent="-228600" defTabSz="2154238">
              <a:defRPr sz="2400">
                <a:solidFill>
                  <a:schemeClr val="tx1"/>
                </a:solidFill>
                <a:latin typeface="Times New Roman" pitchFamily="18" charset="0"/>
              </a:defRPr>
            </a:lvl5pPr>
            <a:lvl6pPr marL="2514600" indent="-228600" defTabSz="2154238" eaLnBrk="0" fontAlgn="base" hangingPunct="0">
              <a:spcBef>
                <a:spcPct val="0"/>
              </a:spcBef>
              <a:spcAft>
                <a:spcPct val="0"/>
              </a:spcAft>
              <a:defRPr sz="2400">
                <a:solidFill>
                  <a:schemeClr val="tx1"/>
                </a:solidFill>
                <a:latin typeface="Times New Roman" pitchFamily="18" charset="0"/>
              </a:defRPr>
            </a:lvl6pPr>
            <a:lvl7pPr marL="2971800" indent="-228600" defTabSz="2154238" eaLnBrk="0" fontAlgn="base" hangingPunct="0">
              <a:spcBef>
                <a:spcPct val="0"/>
              </a:spcBef>
              <a:spcAft>
                <a:spcPct val="0"/>
              </a:spcAft>
              <a:defRPr sz="2400">
                <a:solidFill>
                  <a:schemeClr val="tx1"/>
                </a:solidFill>
                <a:latin typeface="Times New Roman" pitchFamily="18" charset="0"/>
              </a:defRPr>
            </a:lvl7pPr>
            <a:lvl8pPr marL="3429000" indent="-228600" defTabSz="2154238" eaLnBrk="0" fontAlgn="base" hangingPunct="0">
              <a:spcBef>
                <a:spcPct val="0"/>
              </a:spcBef>
              <a:spcAft>
                <a:spcPct val="0"/>
              </a:spcAft>
              <a:defRPr sz="2400">
                <a:solidFill>
                  <a:schemeClr val="tx1"/>
                </a:solidFill>
                <a:latin typeface="Times New Roman" pitchFamily="18" charset="0"/>
              </a:defRPr>
            </a:lvl8pPr>
            <a:lvl9pPr marL="3886200" indent="-228600" defTabSz="2154238" eaLnBrk="0" fontAlgn="base" hangingPunct="0">
              <a:spcBef>
                <a:spcPct val="0"/>
              </a:spcBef>
              <a:spcAft>
                <a:spcPct val="0"/>
              </a:spcAft>
              <a:defRPr sz="2400">
                <a:solidFill>
                  <a:schemeClr val="tx1"/>
                </a:solidFill>
                <a:latin typeface="Times New Roman" pitchFamily="18" charset="0"/>
              </a:defRPr>
            </a:lvl9pPr>
          </a:lstStyle>
          <a:p>
            <a:r>
              <a:rPr lang="zh-CN" altLang="zh-CN" sz="2800" dirty="0">
                <a:effectLst/>
              </a:rPr>
              <a:t>Right before summer, our school went to a remote town in British Columbia, Canada called Cheakamus, where we studied the environment. Cheakamus is dealing with some data problems that can be solved with computer engineering.  In Cheakamus, students get to record data such as the river temperature, precipitation, and water. However, every year hundreds and thousands of students go to Cheakamus to learn and study, yet there is not a convenient way to learn the environmental data collection. More specifically, students collect lots of data but are not able to understand the relationship between different collected data. However, studying the salmon population is a highlight in Cheakamus. Many students enjoy this process, and genuinely care about the salmon population. Thus, it is crucial to know how to preserve the population or why it was not preserved. </a:t>
            </a:r>
            <a:r>
              <a:rPr lang="en-US" altLang="zh-CN" sz="2800" dirty="0">
                <a:effectLst/>
              </a:rPr>
              <a:t> Moreover,  </a:t>
            </a:r>
            <a:r>
              <a:rPr lang="zh-CN" altLang="zh-CN" sz="2800" dirty="0">
                <a:effectLst/>
              </a:rPr>
              <a:t>making forecasts </a:t>
            </a:r>
            <a:r>
              <a:rPr lang="en-US" altLang="zh-CN" sz="2800" dirty="0">
                <a:effectLst/>
              </a:rPr>
              <a:t>in the fishing industry </a:t>
            </a:r>
            <a:r>
              <a:rPr lang="zh-CN" altLang="zh-CN" sz="2800" dirty="0">
                <a:effectLst/>
              </a:rPr>
              <a:t>are crucial to managing stocks of Pacific salmon. An increase in the accuracy of a salmon forecasting model would not only increase profits from fisheries but increase conservation and management. However, the performance of current salmon forecasting models are generally poor. In fact, even the best performing models explained around 20% of the observed variation. Thus, a deep learning software that improves salmon forecasting would truly be a revolutionary innovation in the fishing industry</a:t>
            </a:r>
            <a:r>
              <a:rPr lang="en-US" altLang="zh-CN" sz="2800" dirty="0">
                <a:effectLst/>
              </a:rPr>
              <a:t>.</a:t>
            </a:r>
          </a:p>
          <a:p>
            <a:endParaRPr lang="en-US" altLang="zh-CN" dirty="0">
              <a:effectLst/>
            </a:endParaRPr>
          </a:p>
          <a:p>
            <a:endParaRPr lang="zh-CN" altLang="zh-CN" dirty="0">
              <a:effectLst/>
            </a:endParaRPr>
          </a:p>
        </p:txBody>
      </p:sp>
      <p:sp>
        <p:nvSpPr>
          <p:cNvPr id="57" name="Text Box 263"/>
          <p:cNvSpPr txBox="1">
            <a:spLocks noChangeArrowheads="1"/>
          </p:cNvSpPr>
          <p:nvPr/>
        </p:nvSpPr>
        <p:spPr bwMode="auto">
          <a:xfrm>
            <a:off x="33646867" y="7122916"/>
            <a:ext cx="9915339" cy="13203615"/>
          </a:xfrm>
          <a:prstGeom prst="rect">
            <a:avLst/>
          </a:prstGeom>
          <a:solidFill>
            <a:schemeClr val="accent3">
              <a:lumMod val="40000"/>
              <a:lumOff val="60000"/>
            </a:schemeClr>
          </a:solidFill>
          <a:ln w="57150" cmpd="thinThick">
            <a:noFill/>
            <a:miter lim="800000"/>
          </a:ln>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zh-CN" altLang="zh-CN" dirty="0">
                <a:effectLst/>
                <a:latin typeface="Calibri" panose="020F0502020204030204" pitchFamily="34" charset="0"/>
                <a:cs typeface="Calibri" panose="020F0502020204030204" pitchFamily="34" charset="0"/>
              </a:rPr>
              <a:t>The software that I created has an accurate salmon prediction rate compared to the average salmon forecast. </a:t>
            </a:r>
          </a:p>
          <a:p>
            <a:r>
              <a:rPr lang="en-US" altLang="zh-CN" dirty="0">
                <a:effectLst/>
                <a:latin typeface="Calibri" panose="020F0502020204030204" pitchFamily="34" charset="0"/>
                <a:cs typeface="Calibri" panose="020F0502020204030204" pitchFamily="34" charset="0"/>
              </a:rPr>
              <a:t>End-of-season estimates show that fewer than 3.6 million pink salmon have returned to the Fraser, less than half the median pre-season forecast of 8.7 million fish and not enough for a commercial or sport fishery. There was a one-in-10 chance that the pink returns would be as low as 4.4 million, but the results were even </a:t>
            </a:r>
            <a:r>
              <a:rPr lang="en-US" altLang="zh-CN" dirty="0" err="1">
                <a:effectLst/>
                <a:latin typeface="Calibri" panose="020F0502020204030204" pitchFamily="34" charset="0"/>
                <a:cs typeface="Calibri" panose="020F0502020204030204" pitchFamily="34" charset="0"/>
              </a:rPr>
              <a:t>worse.“It</a:t>
            </a:r>
            <a:r>
              <a:rPr lang="en-US" altLang="zh-CN" dirty="0">
                <a:effectLst/>
                <a:latin typeface="Calibri" panose="020F0502020204030204" pitchFamily="34" charset="0"/>
                <a:cs typeface="Calibri" panose="020F0502020204030204" pitchFamily="34" charset="0"/>
              </a:rPr>
              <a:t> was much less, obviously much poorer than expected,” Mike </a:t>
            </a:r>
            <a:r>
              <a:rPr lang="en-US" altLang="zh-CN" dirty="0" err="1">
                <a:effectLst/>
                <a:latin typeface="Calibri" panose="020F0502020204030204" pitchFamily="34" charset="0"/>
                <a:cs typeface="Calibri" panose="020F0502020204030204" pitchFamily="34" charset="0"/>
              </a:rPr>
              <a:t>Lapointe</a:t>
            </a:r>
            <a:r>
              <a:rPr lang="en-US" altLang="zh-CN" dirty="0">
                <a:effectLst/>
                <a:latin typeface="Calibri" panose="020F0502020204030204" pitchFamily="34" charset="0"/>
                <a:cs typeface="Calibri" panose="020F0502020204030204" pitchFamily="34" charset="0"/>
              </a:rPr>
              <a:t>, chief biologist with the Pacific Salmon Commission, said in an interview Thursday. The average pink run on the Fraser is closer to 12 million.</a:t>
            </a:r>
            <a:endParaRPr lang="zh-CN" altLang="zh-CN" dirty="0">
              <a:effectLst/>
              <a:latin typeface="Calibri" panose="020F0502020204030204" pitchFamily="34" charset="0"/>
              <a:cs typeface="Calibri" panose="020F0502020204030204" pitchFamily="34" charset="0"/>
            </a:endParaRPr>
          </a:p>
          <a:p>
            <a:r>
              <a:rPr lang="zh-CN" altLang="zh-CN" dirty="0">
                <a:effectLst/>
                <a:latin typeface="Calibri" panose="020F0502020204030204" pitchFamily="34" charset="0"/>
                <a:cs typeface="Calibri" panose="020F0502020204030204" pitchFamily="34" charset="0"/>
              </a:rPr>
              <a:t> </a:t>
            </a:r>
            <a:br>
              <a:rPr lang="en-CA" altLang="zh-CN" dirty="0">
                <a:effectLst/>
                <a:latin typeface="Calibri" panose="020F0502020204030204" pitchFamily="34" charset="0"/>
                <a:cs typeface="Calibri" panose="020F0502020204030204" pitchFamily="34" charset="0"/>
              </a:rPr>
            </a:br>
            <a:r>
              <a:rPr lang="en-CA" altLang="zh-CN" dirty="0">
                <a:effectLst/>
                <a:latin typeface="Calibri" panose="020F0502020204030204" pitchFamily="34" charset="0"/>
                <a:cs typeface="Calibri" panose="020F0502020204030204" pitchFamily="34" charset="0"/>
              </a:rPr>
              <a:t>The two effective models in the market are  Ricker and TSMA models. These model uses these variables: El Niño indices, Fraser river discharge, relative sea level, sea surface temperature (SST), sea surface salinity (SSS), wind stress, ocean current velocity, and earth magnetic field estimates. </a:t>
            </a:r>
            <a:r>
              <a:rPr lang="en-CA" altLang="zh-CN" sz="2800" dirty="0">
                <a:effectLst/>
                <a:latin typeface="Calibri" panose="020F0502020204030204" pitchFamily="34" charset="0"/>
                <a:cs typeface="Calibri" panose="020F0502020204030204" pitchFamily="34" charset="0"/>
              </a:rPr>
              <a:t>The software that I created has an unprecedented overall accurate salmon prediction rate compared to the average salmon forecast. On average, even the best prediction models in the market only have around a  30 to 40 percent mean error  with a 4 year prediction. </a:t>
            </a: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CA" altLang="zh-CN" sz="2800" dirty="0">
              <a:effectLst/>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a:p>
            <a:endParaRPr lang="en-US" altLang="zh-CN" sz="2800" dirty="0">
              <a:latin typeface="Calibri" panose="020F0502020204030204" pitchFamily="34" charset="0"/>
              <a:ea typeface="SimSun" pitchFamily="2" charset="-122"/>
              <a:cs typeface="Calibri" panose="020F0502020204030204" pitchFamily="34" charset="0"/>
            </a:endParaRPr>
          </a:p>
        </p:txBody>
      </p:sp>
      <p:sp>
        <p:nvSpPr>
          <p:cNvPr id="58" name="Text Box 265"/>
          <p:cNvSpPr txBox="1">
            <a:spLocks noChangeArrowheads="1"/>
          </p:cNvSpPr>
          <p:nvPr/>
        </p:nvSpPr>
        <p:spPr bwMode="auto">
          <a:xfrm>
            <a:off x="33536297" y="19999396"/>
            <a:ext cx="58896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0" rIns="0">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AU" i="1" dirty="0">
                <a:solidFill>
                  <a:schemeClr val="accent2">
                    <a:lumMod val="50000"/>
                  </a:schemeClr>
                </a:solidFill>
                <a:latin typeface="Arial"/>
              </a:rPr>
              <a:t>     Code of the Program</a:t>
            </a:r>
          </a:p>
        </p:txBody>
      </p:sp>
      <p:grpSp>
        <p:nvGrpSpPr>
          <p:cNvPr id="59" name="Group 58"/>
          <p:cNvGrpSpPr/>
          <p:nvPr/>
        </p:nvGrpSpPr>
        <p:grpSpPr>
          <a:xfrm>
            <a:off x="33651453" y="5522713"/>
            <a:ext cx="10007023" cy="946293"/>
            <a:chOff x="1066799" y="5958162"/>
            <a:chExt cx="11007725" cy="946293"/>
          </a:xfrm>
          <a:solidFill>
            <a:srgbClr val="00B050"/>
          </a:solidFill>
        </p:grpSpPr>
        <p:sp>
          <p:nvSpPr>
            <p:cNvPr id="60"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1" name="Text Box 248"/>
            <p:cNvSpPr txBox="1">
              <a:spLocks noChangeArrowheads="1"/>
            </p:cNvSpPr>
            <p:nvPr/>
          </p:nvSpPr>
          <p:spPr bwMode="auto">
            <a:xfrm>
              <a:off x="1157514" y="6046588"/>
              <a:ext cx="10805886" cy="769441"/>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Lucida Sans" pitchFamily="34" charset="0"/>
                  <a:ea typeface="SimSun" pitchFamily="2" charset="-122"/>
                  <a:cs typeface="Lucida Sans" pitchFamily="34" charset="0"/>
                </a:rPr>
                <a:t>RESULTS</a:t>
              </a:r>
              <a:r>
                <a:rPr lang="zh-Hans" altLang="en-US" sz="4400" b="1" dirty="0">
                  <a:solidFill>
                    <a:schemeClr val="bg1"/>
                  </a:solidFill>
                  <a:latin typeface="Lucida Sans" pitchFamily="34" charset="0"/>
                  <a:ea typeface="SimSun" pitchFamily="2" charset="-122"/>
                  <a:cs typeface="Lucida Sans" pitchFamily="34" charset="0"/>
                </a:rPr>
                <a:t> </a:t>
              </a:r>
              <a:r>
                <a:rPr lang="en-US" altLang="zh-Hans" sz="4400" b="1" dirty="0">
                  <a:solidFill>
                    <a:schemeClr val="bg1"/>
                  </a:solidFill>
                  <a:latin typeface="Lucida Sans" pitchFamily="34" charset="0"/>
                  <a:ea typeface="SimSun" pitchFamily="2" charset="-122"/>
                  <a:cs typeface="Lucida Sans" pitchFamily="34" charset="0"/>
                </a:rPr>
                <a:t>and</a:t>
              </a:r>
              <a:r>
                <a:rPr lang="zh-Hans" altLang="en-US" sz="4400" b="1" dirty="0">
                  <a:solidFill>
                    <a:schemeClr val="bg1"/>
                  </a:solidFill>
                  <a:latin typeface="Lucida Sans" pitchFamily="34" charset="0"/>
                  <a:ea typeface="SimSun" pitchFamily="2" charset="-122"/>
                  <a:cs typeface="Lucida Sans" pitchFamily="34" charset="0"/>
                </a:rPr>
                <a:t> </a:t>
              </a:r>
              <a:r>
                <a:rPr lang="en-US" altLang="zh-Hans" sz="4400" b="1" dirty="0">
                  <a:solidFill>
                    <a:schemeClr val="bg1"/>
                  </a:solidFill>
                  <a:latin typeface="Lucida Sans" pitchFamily="34" charset="0"/>
                  <a:ea typeface="SimSun" pitchFamily="2" charset="-122"/>
                  <a:cs typeface="Lucida Sans" pitchFamily="34" charset="0"/>
                </a:rPr>
                <a:t>Data Analysis</a:t>
              </a:r>
              <a:endParaRPr lang="en-US" altLang="zh-CN" sz="3200" b="1" dirty="0">
                <a:solidFill>
                  <a:schemeClr val="bg1"/>
                </a:solidFill>
                <a:latin typeface="Lucida Sans" pitchFamily="34" charset="0"/>
                <a:ea typeface="SimSun" pitchFamily="2" charset="-122"/>
                <a:cs typeface="Lucida Sans" pitchFamily="34" charset="0"/>
              </a:endParaRPr>
            </a:p>
          </p:txBody>
        </p:sp>
      </p:grpSp>
      <p:grpSp>
        <p:nvGrpSpPr>
          <p:cNvPr id="62" name="Group 61"/>
          <p:cNvGrpSpPr/>
          <p:nvPr/>
        </p:nvGrpSpPr>
        <p:grpSpPr>
          <a:xfrm>
            <a:off x="33625959" y="20456596"/>
            <a:ext cx="10007023" cy="946293"/>
            <a:chOff x="1066799" y="5958162"/>
            <a:chExt cx="11007725" cy="946293"/>
          </a:xfrm>
          <a:solidFill>
            <a:srgbClr val="00B050"/>
          </a:solidFill>
        </p:grpSpPr>
        <p:sp>
          <p:nvSpPr>
            <p:cNvPr id="63" name="Text Box 248"/>
            <p:cNvSpPr txBox="1">
              <a:spLocks noChangeArrowheads="1"/>
            </p:cNvSpPr>
            <p:nvPr/>
          </p:nvSpPr>
          <p:spPr bwMode="auto">
            <a:xfrm>
              <a:off x="1066799" y="5958162"/>
              <a:ext cx="11007725" cy="946293"/>
            </a:xfrm>
            <a:prstGeom prst="rect">
              <a:avLst/>
            </a:prstGeom>
            <a:grpFill/>
            <a:ln w="19050">
              <a:solidFill>
                <a:schemeClr val="bg2">
                  <a:lumMod val="50000"/>
                </a:schemeClr>
              </a:solidFill>
              <a:miter lim="800000"/>
            </a:ln>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3600" b="1">
                <a:latin typeface="Lucida Sans" pitchFamily="34" charset="0"/>
                <a:ea typeface="SimSun" pitchFamily="2" charset="-122"/>
                <a:cs typeface="Lucida Sans" pitchFamily="34" charset="0"/>
              </a:endParaRPr>
            </a:p>
          </p:txBody>
        </p:sp>
        <p:sp>
          <p:nvSpPr>
            <p:cNvPr id="64" name="Text Box 248"/>
            <p:cNvSpPr txBox="1">
              <a:spLocks noChangeArrowheads="1"/>
            </p:cNvSpPr>
            <p:nvPr/>
          </p:nvSpPr>
          <p:spPr bwMode="auto">
            <a:xfrm>
              <a:off x="1157514" y="6046588"/>
              <a:ext cx="10805886" cy="584775"/>
            </a:xfrm>
            <a:prstGeom prst="rect">
              <a:avLst/>
            </a:prstGeom>
            <a:grpFill/>
            <a:ln w="19050">
              <a:solidFill>
                <a:schemeClr val="bg2">
                  <a:lumMod val="50000"/>
                </a:schemeClr>
              </a:solid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200" b="1" dirty="0">
                  <a:solidFill>
                    <a:schemeClr val="bg1"/>
                  </a:solidFill>
                  <a:latin typeface="Lucida Sans" pitchFamily="34" charset="0"/>
                  <a:ea typeface="SimSun" pitchFamily="2" charset="-122"/>
                  <a:cs typeface="Lucida Sans" pitchFamily="34" charset="0"/>
                </a:rPr>
                <a:t>Conclusion</a:t>
              </a:r>
            </a:p>
          </p:txBody>
        </p:sp>
      </p:grpSp>
      <p:grpSp>
        <p:nvGrpSpPr>
          <p:cNvPr id="69" name="Group 25"/>
          <p:cNvGrpSpPr/>
          <p:nvPr/>
        </p:nvGrpSpPr>
        <p:grpSpPr>
          <a:xfrm>
            <a:off x="10619695" y="220389"/>
            <a:ext cx="22745700" cy="32994600"/>
            <a:chOff x="10560050" y="0"/>
            <a:chExt cx="22745700" cy="32994600"/>
          </a:xfrm>
        </p:grpSpPr>
        <p:sp>
          <p:nvSpPr>
            <p:cNvPr id="70" name="Rectangle 50"/>
            <p:cNvSpPr>
              <a:spLocks noChangeArrowheads="1"/>
            </p:cNvSpPr>
            <p:nvPr/>
          </p:nvSpPr>
          <p:spPr bwMode="auto">
            <a:xfrm>
              <a:off x="10594975" y="0"/>
              <a:ext cx="328613" cy="32918400"/>
            </a:xfrm>
            <a:prstGeom prst="rect">
              <a:avLst/>
            </a:prstGeom>
            <a:solidFill>
              <a:srgbClr val="3399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effectLst>
                  <a:outerShdw blurRad="38100" dist="38100" dir="2700000" algn="tl">
                    <a:srgbClr val="FFFFFF"/>
                  </a:outerShdw>
                </a:effectLst>
              </a:endParaRPr>
            </a:p>
          </p:txBody>
        </p:sp>
        <p:sp>
          <p:nvSpPr>
            <p:cNvPr id="71" name="TextBox 51"/>
            <p:cNvSpPr txBox="1">
              <a:spLocks noChangeArrowheads="1"/>
            </p:cNvSpPr>
            <p:nvPr/>
          </p:nvSpPr>
          <p:spPr bwMode="auto">
            <a:xfrm rot="16200000">
              <a:off x="-5648325" y="16414750"/>
              <a:ext cx="3278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eaLnBrk="0" hangingPunct="0">
                <a:defRPr sz="9300">
                  <a:solidFill>
                    <a:schemeClr val="tx1"/>
                  </a:solidFill>
                  <a:latin typeface="Arial"/>
                </a:defRPr>
              </a:lvl1pPr>
              <a:lvl2pPr marL="742950" indent="-285750" eaLnBrk="0" hangingPunct="0">
                <a:defRPr sz="9300">
                  <a:solidFill>
                    <a:schemeClr val="tx1"/>
                  </a:solidFill>
                  <a:latin typeface="Arial"/>
                </a:defRPr>
              </a:lvl2pPr>
              <a:lvl3pPr marL="1143000" indent="-228600" eaLnBrk="0" hangingPunct="0">
                <a:defRPr sz="9300">
                  <a:solidFill>
                    <a:schemeClr val="tx1"/>
                  </a:solidFill>
                  <a:latin typeface="Arial"/>
                </a:defRPr>
              </a:lvl3pPr>
              <a:lvl4pPr marL="1600200" indent="-228600" eaLnBrk="0" hangingPunct="0">
                <a:defRPr sz="9300">
                  <a:solidFill>
                    <a:schemeClr val="tx1"/>
                  </a:solidFill>
                  <a:latin typeface="Arial"/>
                </a:defRPr>
              </a:lvl4pPr>
              <a:lvl5pPr marL="2057400" indent="-228600" eaLnBrk="0" hangingPunct="0">
                <a:defRPr sz="9300">
                  <a:solidFill>
                    <a:schemeClr val="tx1"/>
                  </a:solidFill>
                  <a:latin typeface="Arial"/>
                </a:defRPr>
              </a:lvl5pPr>
              <a:lvl6pPr marL="2514600" indent="-228600" eaLnBrk="0" fontAlgn="base" hangingPunct="0">
                <a:spcBef>
                  <a:spcPct val="0"/>
                </a:spcBef>
                <a:spcAft>
                  <a:spcPct val="0"/>
                </a:spcAft>
                <a:defRPr sz="9300">
                  <a:solidFill>
                    <a:schemeClr val="tx1"/>
                  </a:solidFill>
                  <a:latin typeface="Arial"/>
                </a:defRPr>
              </a:lvl6pPr>
              <a:lvl7pPr marL="2971800" indent="-228600" eaLnBrk="0" fontAlgn="base" hangingPunct="0">
                <a:spcBef>
                  <a:spcPct val="0"/>
                </a:spcBef>
                <a:spcAft>
                  <a:spcPct val="0"/>
                </a:spcAft>
                <a:defRPr sz="9300">
                  <a:solidFill>
                    <a:schemeClr val="tx1"/>
                  </a:solidFill>
                  <a:latin typeface="Arial"/>
                </a:defRPr>
              </a:lvl7pPr>
              <a:lvl8pPr marL="3429000" indent="-228600" eaLnBrk="0" fontAlgn="base" hangingPunct="0">
                <a:spcBef>
                  <a:spcPct val="0"/>
                </a:spcBef>
                <a:spcAft>
                  <a:spcPct val="0"/>
                </a:spcAft>
                <a:defRPr sz="9300">
                  <a:solidFill>
                    <a:schemeClr val="tx1"/>
                  </a:solidFill>
                  <a:latin typeface="Arial"/>
                </a:defRPr>
              </a:lvl8pPr>
              <a:lvl9pPr marL="3886200" indent="-228600" eaLnBrk="0" fontAlgn="base" hangingPunct="0">
                <a:spcBef>
                  <a:spcPct val="0"/>
                </a:spcBef>
                <a:spcAft>
                  <a:spcPct val="0"/>
                </a:spcAft>
                <a:defRPr sz="9300">
                  <a:solidFill>
                    <a:schemeClr val="tx1"/>
                  </a:solidFill>
                  <a:latin typeface="Arial"/>
                </a:defRPr>
              </a:lvl9pPr>
            </a:lstStyle>
            <a:p>
              <a:pPr eaLnBrk="1" hangingPunct="1">
                <a:defRPr/>
              </a:pPr>
              <a:r>
                <a:rPr lang="en-US" sz="1800" b="1" dirty="0">
                  <a:solidFill>
                    <a:schemeClr val="bg1"/>
                  </a:solidFill>
                </a:rPr>
                <a:t>TRIFOLD AREA – THIS GUIDE WILL BE REMOVED BEFORE PRINTING – TRIFOLD AREA – THIS GUIDE WILL BE REMOVED BEFORE PRINTING – TRIFOLD AREA – THIS GUIDE WILL BE REMOVED BEFORE PRINTING – TRIFOLD AREA – THIS GUIDE WILL BE REMOVED BEFORE PRINTING – TRIFOLD </a:t>
              </a:r>
            </a:p>
          </p:txBody>
        </p:sp>
        <p:sp>
          <p:nvSpPr>
            <p:cNvPr id="72" name="Rectangle 48"/>
            <p:cNvSpPr>
              <a:spLocks noChangeArrowheads="1"/>
            </p:cNvSpPr>
            <p:nvPr/>
          </p:nvSpPr>
          <p:spPr bwMode="auto">
            <a:xfrm>
              <a:off x="32967612" y="0"/>
              <a:ext cx="330200" cy="32918400"/>
            </a:xfrm>
            <a:prstGeom prst="rect">
              <a:avLst/>
            </a:prstGeom>
            <a:solidFill>
              <a:srgbClr val="3399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effectLst>
                  <a:outerShdw blurRad="38100" dist="38100" dir="2700000" algn="tl">
                    <a:srgbClr val="FFFFFF"/>
                  </a:outerShdw>
                </a:effectLst>
              </a:endParaRPr>
            </a:p>
          </p:txBody>
        </p:sp>
        <p:sp>
          <p:nvSpPr>
            <p:cNvPr id="73" name="TextBox 49"/>
            <p:cNvSpPr txBox="1">
              <a:spLocks noChangeArrowheads="1"/>
            </p:cNvSpPr>
            <p:nvPr/>
          </p:nvSpPr>
          <p:spPr bwMode="auto">
            <a:xfrm rot="16200000">
              <a:off x="16726694" y="16415544"/>
              <a:ext cx="3278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eaLnBrk="0" hangingPunct="0">
                <a:defRPr sz="9300">
                  <a:solidFill>
                    <a:schemeClr val="tx1"/>
                  </a:solidFill>
                  <a:latin typeface="Arial"/>
                </a:defRPr>
              </a:lvl1pPr>
              <a:lvl2pPr marL="742950" indent="-285750" eaLnBrk="0" hangingPunct="0">
                <a:defRPr sz="9300">
                  <a:solidFill>
                    <a:schemeClr val="tx1"/>
                  </a:solidFill>
                  <a:latin typeface="Arial"/>
                </a:defRPr>
              </a:lvl2pPr>
              <a:lvl3pPr marL="1143000" indent="-228600" eaLnBrk="0" hangingPunct="0">
                <a:defRPr sz="9300">
                  <a:solidFill>
                    <a:schemeClr val="tx1"/>
                  </a:solidFill>
                  <a:latin typeface="Arial"/>
                </a:defRPr>
              </a:lvl3pPr>
              <a:lvl4pPr marL="1600200" indent="-228600" eaLnBrk="0" hangingPunct="0">
                <a:defRPr sz="9300">
                  <a:solidFill>
                    <a:schemeClr val="tx1"/>
                  </a:solidFill>
                  <a:latin typeface="Arial"/>
                </a:defRPr>
              </a:lvl4pPr>
              <a:lvl5pPr marL="2057400" indent="-228600" eaLnBrk="0" hangingPunct="0">
                <a:defRPr sz="9300">
                  <a:solidFill>
                    <a:schemeClr val="tx1"/>
                  </a:solidFill>
                  <a:latin typeface="Arial"/>
                </a:defRPr>
              </a:lvl5pPr>
              <a:lvl6pPr marL="2514600" indent="-228600" eaLnBrk="0" fontAlgn="base" hangingPunct="0">
                <a:spcBef>
                  <a:spcPct val="0"/>
                </a:spcBef>
                <a:spcAft>
                  <a:spcPct val="0"/>
                </a:spcAft>
                <a:defRPr sz="9300">
                  <a:solidFill>
                    <a:schemeClr val="tx1"/>
                  </a:solidFill>
                  <a:latin typeface="Arial"/>
                </a:defRPr>
              </a:lvl6pPr>
              <a:lvl7pPr marL="2971800" indent="-228600" eaLnBrk="0" fontAlgn="base" hangingPunct="0">
                <a:spcBef>
                  <a:spcPct val="0"/>
                </a:spcBef>
                <a:spcAft>
                  <a:spcPct val="0"/>
                </a:spcAft>
                <a:defRPr sz="9300">
                  <a:solidFill>
                    <a:schemeClr val="tx1"/>
                  </a:solidFill>
                  <a:latin typeface="Arial"/>
                </a:defRPr>
              </a:lvl7pPr>
              <a:lvl8pPr marL="3429000" indent="-228600" eaLnBrk="0" fontAlgn="base" hangingPunct="0">
                <a:spcBef>
                  <a:spcPct val="0"/>
                </a:spcBef>
                <a:spcAft>
                  <a:spcPct val="0"/>
                </a:spcAft>
                <a:defRPr sz="9300">
                  <a:solidFill>
                    <a:schemeClr val="tx1"/>
                  </a:solidFill>
                  <a:latin typeface="Arial"/>
                </a:defRPr>
              </a:lvl8pPr>
              <a:lvl9pPr marL="3886200" indent="-228600" eaLnBrk="0" fontAlgn="base" hangingPunct="0">
                <a:spcBef>
                  <a:spcPct val="0"/>
                </a:spcBef>
                <a:spcAft>
                  <a:spcPct val="0"/>
                </a:spcAft>
                <a:defRPr sz="9300">
                  <a:solidFill>
                    <a:schemeClr val="tx1"/>
                  </a:solidFill>
                  <a:latin typeface="Arial"/>
                </a:defRPr>
              </a:lvl9pPr>
            </a:lstStyle>
            <a:p>
              <a:pPr eaLnBrk="1" hangingPunct="1">
                <a:defRPr/>
              </a:pPr>
              <a:r>
                <a:rPr lang="en-US" sz="1800" b="1" dirty="0">
                  <a:solidFill>
                    <a:schemeClr val="bg1"/>
                  </a:solidFill>
                </a:rPr>
                <a:t>TRIFOLD AREA – THIS GUIDE WILL BE REMOVED BEFORE PRINTING – TRIFOLD AREA – THIS GUIDE WILL BE REMOVED BEFORE PRINTING – TRIFOLD AREA – THIS GUIDE WILL BE REMOVED BEFORE PRINTING – TRIFOLD AREA – THIS GUIDE WILL BE REMOVED BEFORE PRINTING – TRIFOLD</a:t>
              </a:r>
            </a:p>
          </p:txBody>
        </p:sp>
      </p:grpSp>
      <p:pic>
        <p:nvPicPr>
          <p:cNvPr id="4" name="图片 3">
            <a:extLst>
              <a:ext uri="{FF2B5EF4-FFF2-40B4-BE49-F238E27FC236}">
                <a16:creationId xmlns:a16="http://schemas.microsoft.com/office/drawing/2014/main" id="{FB1D89FC-C2F6-5941-8883-6EB8ED476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582" y="220389"/>
            <a:ext cx="6835156" cy="4389825"/>
          </a:xfrm>
          <a:prstGeom prst="rect">
            <a:avLst/>
          </a:prstGeom>
        </p:spPr>
      </p:pic>
      <p:pic>
        <p:nvPicPr>
          <p:cNvPr id="6" name="图片 5">
            <a:extLst>
              <a:ext uri="{FF2B5EF4-FFF2-40B4-BE49-F238E27FC236}">
                <a16:creationId xmlns:a16="http://schemas.microsoft.com/office/drawing/2014/main" id="{AAB7B954-6586-5E48-926D-DF23A7FBE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7338" y="426764"/>
            <a:ext cx="8786143" cy="3908542"/>
          </a:xfrm>
          <a:prstGeom prst="rect">
            <a:avLst/>
          </a:prstGeom>
        </p:spPr>
      </p:pic>
      <p:pic>
        <p:nvPicPr>
          <p:cNvPr id="8" name="图片 7">
            <a:extLst>
              <a:ext uri="{FF2B5EF4-FFF2-40B4-BE49-F238E27FC236}">
                <a16:creationId xmlns:a16="http://schemas.microsoft.com/office/drawing/2014/main" id="{D65E91DA-D9CC-5D4C-B104-35CA9438E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72569" y="13857515"/>
            <a:ext cx="4526382" cy="3281628"/>
          </a:xfrm>
          <a:prstGeom prst="rect">
            <a:avLst/>
          </a:prstGeom>
        </p:spPr>
      </p:pic>
      <p:pic>
        <p:nvPicPr>
          <p:cNvPr id="10" name="图片 9">
            <a:extLst>
              <a:ext uri="{FF2B5EF4-FFF2-40B4-BE49-F238E27FC236}">
                <a16:creationId xmlns:a16="http://schemas.microsoft.com/office/drawing/2014/main" id="{C1E62DF9-9EBB-4E49-9275-B8C53BBF4A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3522" y="17849138"/>
            <a:ext cx="5057279" cy="3238119"/>
          </a:xfrm>
          <a:prstGeom prst="rect">
            <a:avLst/>
          </a:prstGeom>
        </p:spPr>
      </p:pic>
      <p:pic>
        <p:nvPicPr>
          <p:cNvPr id="12" name="图片 11">
            <a:extLst>
              <a:ext uri="{FF2B5EF4-FFF2-40B4-BE49-F238E27FC236}">
                <a16:creationId xmlns:a16="http://schemas.microsoft.com/office/drawing/2014/main" id="{1A3F56B7-EEB4-7843-821B-485867AA8E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62113" y="6392509"/>
            <a:ext cx="11672832" cy="6565968"/>
          </a:xfrm>
          <a:prstGeom prst="rect">
            <a:avLst/>
          </a:prstGeom>
        </p:spPr>
      </p:pic>
      <p:sp>
        <p:nvSpPr>
          <p:cNvPr id="77" name="Text Box 244">
            <a:extLst>
              <a:ext uri="{FF2B5EF4-FFF2-40B4-BE49-F238E27FC236}">
                <a16:creationId xmlns:a16="http://schemas.microsoft.com/office/drawing/2014/main" id="{01D7B6B5-0096-934D-997B-CAA7DB16A5D9}"/>
              </a:ext>
            </a:extLst>
          </p:cNvPr>
          <p:cNvSpPr txBox="1">
            <a:spLocks noChangeArrowheads="1"/>
          </p:cNvSpPr>
          <p:nvPr/>
        </p:nvSpPr>
        <p:spPr bwMode="auto">
          <a:xfrm>
            <a:off x="22305714" y="13610747"/>
            <a:ext cx="10133542" cy="9325630"/>
          </a:xfrm>
          <a:prstGeom prst="rect">
            <a:avLst/>
          </a:prstGeom>
          <a:solidFill>
            <a:schemeClr val="bg1"/>
          </a:solidFill>
          <a:ln w="57150" cmpd="thinThick">
            <a:no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a:p>
            <a:endParaRPr lang="en-US" altLang="zh-CN" sz="2800" dirty="0">
              <a:ea typeface="SimSun" pitchFamily="2" charset="-122"/>
            </a:endParaRPr>
          </a:p>
        </p:txBody>
      </p:sp>
      <p:pic>
        <p:nvPicPr>
          <p:cNvPr id="14" name="图片 13">
            <a:extLst>
              <a:ext uri="{FF2B5EF4-FFF2-40B4-BE49-F238E27FC236}">
                <a16:creationId xmlns:a16="http://schemas.microsoft.com/office/drawing/2014/main" id="{272C808E-097D-D84A-8FD0-EF74010D8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746" y="17887981"/>
            <a:ext cx="4826788" cy="3181470"/>
          </a:xfrm>
          <a:prstGeom prst="rect">
            <a:avLst/>
          </a:prstGeom>
        </p:spPr>
      </p:pic>
      <p:pic>
        <p:nvPicPr>
          <p:cNvPr id="16" name="图片 15">
            <a:extLst>
              <a:ext uri="{FF2B5EF4-FFF2-40B4-BE49-F238E27FC236}">
                <a16:creationId xmlns:a16="http://schemas.microsoft.com/office/drawing/2014/main" id="{462F2887-FEAE-0C48-9883-D26BB628F1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38272" y="13931703"/>
            <a:ext cx="4873323" cy="3207440"/>
          </a:xfrm>
          <a:prstGeom prst="rect">
            <a:avLst/>
          </a:prstGeom>
        </p:spPr>
      </p:pic>
      <p:pic>
        <p:nvPicPr>
          <p:cNvPr id="18" name="图片 17">
            <a:extLst>
              <a:ext uri="{FF2B5EF4-FFF2-40B4-BE49-F238E27FC236}">
                <a16:creationId xmlns:a16="http://schemas.microsoft.com/office/drawing/2014/main" id="{2B202F8C-B598-FE44-8EA6-61A5D44572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66761" y="22894463"/>
            <a:ext cx="10136805" cy="4060063"/>
          </a:xfrm>
          <a:prstGeom prst="rect">
            <a:avLst/>
          </a:prstGeom>
        </p:spPr>
      </p:pic>
      <p:pic>
        <p:nvPicPr>
          <p:cNvPr id="24" name="图片 23">
            <a:extLst>
              <a:ext uri="{FF2B5EF4-FFF2-40B4-BE49-F238E27FC236}">
                <a16:creationId xmlns:a16="http://schemas.microsoft.com/office/drawing/2014/main" id="{1B591315-7438-CE44-B440-A4AB185E7E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56432" y="13786139"/>
            <a:ext cx="9571368" cy="9036948"/>
          </a:xfrm>
          <a:prstGeom prst="rect">
            <a:avLst/>
          </a:prstGeom>
        </p:spPr>
      </p:pic>
      <p:pic>
        <p:nvPicPr>
          <p:cNvPr id="26" name="图片 25">
            <a:extLst>
              <a:ext uri="{FF2B5EF4-FFF2-40B4-BE49-F238E27FC236}">
                <a16:creationId xmlns:a16="http://schemas.microsoft.com/office/drawing/2014/main" id="{323469D9-96DB-154E-87EE-36051787DA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857338" y="15041448"/>
            <a:ext cx="9283012" cy="4744979"/>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1986</TotalTime>
  <Words>930</Words>
  <Application>Microsoft Macintosh PowerPoint</Application>
  <PresentationFormat>自定义</PresentationFormat>
  <Paragraphs>88</Paragraphs>
  <Slides>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SimSun</vt:lpstr>
      <vt:lpstr>SimSun</vt:lpstr>
      <vt:lpstr>ＭＳ Ｐゴシック</vt:lpstr>
      <vt:lpstr>Arial</vt:lpstr>
      <vt:lpstr>Arial Rounded MT Bold</vt:lpstr>
      <vt:lpstr>Calibri</vt:lpstr>
      <vt:lpstr>Lucida Sans</vt:lpstr>
      <vt:lpstr>Times New Roman</vt:lpstr>
      <vt:lpstr>Default Design</vt:lpstr>
      <vt:lpstr>PowerPoint 演示文稿</vt:lpstr>
    </vt:vector>
  </TitlesOfParts>
  <Manager/>
  <Company>Graphicsland</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Thomas Yuan 2020</cp:lastModifiedBy>
  <cp:revision>107</cp:revision>
  <cp:lastPrinted>2000-08-03T00:31:24Z</cp:lastPrinted>
  <dcterms:modified xsi:type="dcterms:W3CDTF">2018-03-31T05:40:43Z</dcterms:modified>
  <cp:category>research posters template</cp:category>
</cp:coreProperties>
</file>